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7" r:id="rId3"/>
    <p:sldId id="266" r:id="rId4"/>
    <p:sldId id="268" r:id="rId5"/>
    <p:sldId id="269" r:id="rId6"/>
    <p:sldId id="270" r:id="rId7"/>
    <p:sldId id="258" r:id="rId8"/>
    <p:sldId id="277" r:id="rId9"/>
    <p:sldId id="273" r:id="rId10"/>
    <p:sldId id="274" r:id="rId11"/>
    <p:sldId id="275" r:id="rId12"/>
    <p:sldId id="276" r:id="rId13"/>
    <p:sldId id="271" r:id="rId14"/>
    <p:sldId id="264" r:id="rId15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81" autoAdjust="0"/>
    <p:restoredTop sz="94660"/>
  </p:normalViewPr>
  <p:slideViewPr>
    <p:cSldViewPr>
      <p:cViewPr>
        <p:scale>
          <a:sx n="118" d="100"/>
          <a:sy n="118" d="100"/>
        </p:scale>
        <p:origin x="-145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7C2E09-69D1-4EB4-A54A-B7A4C8E56502}" type="datetimeFigureOut">
              <a:rPr lang="ru-RU" smtClean="0"/>
              <a:pPr/>
              <a:t>06.06.2017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DECF5B-65F1-484C-B003-E0C27766D4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4182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6FE82-8284-4801-89C4-0B038875F9E7}" type="datetimeFigureOut">
              <a:rPr lang="ru-RU" smtClean="0"/>
              <a:pPr/>
              <a:t>06.06.2017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4F584-31E9-428A-8E5F-66E324954B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6FE82-8284-4801-89C4-0B038875F9E7}" type="datetimeFigureOut">
              <a:rPr lang="ru-RU" smtClean="0"/>
              <a:pPr/>
              <a:t>06.06.2017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4F584-31E9-428A-8E5F-66E324954B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6FE82-8284-4801-89C4-0B038875F9E7}" type="datetimeFigureOut">
              <a:rPr lang="ru-RU" smtClean="0"/>
              <a:pPr/>
              <a:t>06.06.2017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4F584-31E9-428A-8E5F-66E324954B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6FE82-8284-4801-89C4-0B038875F9E7}" type="datetimeFigureOut">
              <a:rPr lang="ru-RU" smtClean="0"/>
              <a:pPr/>
              <a:t>06.06.2017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4F584-31E9-428A-8E5F-66E324954B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6FE82-8284-4801-89C4-0B038875F9E7}" type="datetimeFigureOut">
              <a:rPr lang="ru-RU" smtClean="0"/>
              <a:pPr/>
              <a:t>06.06.2017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4F584-31E9-428A-8E5F-66E324954B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6FE82-8284-4801-89C4-0B038875F9E7}" type="datetimeFigureOut">
              <a:rPr lang="ru-RU" smtClean="0"/>
              <a:pPr/>
              <a:t>06.06.2017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4F584-31E9-428A-8E5F-66E324954B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6FE82-8284-4801-89C4-0B038875F9E7}" type="datetimeFigureOut">
              <a:rPr lang="ru-RU" smtClean="0"/>
              <a:pPr/>
              <a:t>06.06.2017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4F584-31E9-428A-8E5F-66E324954B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6FE82-8284-4801-89C4-0B038875F9E7}" type="datetimeFigureOut">
              <a:rPr lang="ru-RU" smtClean="0"/>
              <a:pPr/>
              <a:t>06.06.2017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4F584-31E9-428A-8E5F-66E324954B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6FE82-8284-4801-89C4-0B038875F9E7}" type="datetimeFigureOut">
              <a:rPr lang="ru-RU" smtClean="0"/>
              <a:pPr/>
              <a:t>06.06.2017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4F584-31E9-428A-8E5F-66E324954B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6FE82-8284-4801-89C4-0B038875F9E7}" type="datetimeFigureOut">
              <a:rPr lang="ru-RU" smtClean="0"/>
              <a:pPr/>
              <a:t>06.06.2017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4F584-31E9-428A-8E5F-66E324954B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6FE82-8284-4801-89C4-0B038875F9E7}" type="datetimeFigureOut">
              <a:rPr lang="ru-RU" smtClean="0"/>
              <a:pPr/>
              <a:t>06.06.2017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4F584-31E9-428A-8E5F-66E324954B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16FE82-8284-4801-89C4-0B038875F9E7}" type="datetimeFigureOut">
              <a:rPr lang="ru-RU" smtClean="0"/>
              <a:pPr/>
              <a:t>06.06.2017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A4F584-31E9-428A-8E5F-66E324954B1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ver-buzuluk.ru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sever-buzuluk.ru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arenda@sever-buzuluk.ru" TargetMode="External"/><Relationship Id="rId5" Type="http://schemas.openxmlformats.org/officeDocument/2006/relationships/hyperlink" Target="mailto:askiryakov@sever-buzuluk.ru" TargetMode="External"/><Relationship Id="rId4" Type="http://schemas.openxmlformats.org/officeDocument/2006/relationships/hyperlink" Target="https://vk.com/public134183729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3214686"/>
            <a:ext cx="7772400" cy="1857388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Рекламные возможности </a:t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ТРЦ «Север» </a:t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для АРЕНДАТОРОВ</a:t>
            </a:r>
          </a:p>
        </p:txBody>
      </p:sp>
      <p:pic>
        <p:nvPicPr>
          <p:cNvPr id="4" name="Рисунок 3" descr="логотип  ТРЦ - СЕВЕР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00364" y="1142984"/>
            <a:ext cx="3106813" cy="158712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186634" cy="928670"/>
          </a:xfrm>
        </p:spPr>
        <p:txBody>
          <a:bodyPr>
            <a:normAutofit/>
          </a:bodyPr>
          <a:lstStyle/>
          <a:p>
            <a:pPr algn="l"/>
            <a:r>
              <a:rPr lang="ru-RU" sz="25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8</a:t>
            </a:r>
            <a:r>
              <a:rPr lang="ru-RU" sz="25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. </a:t>
            </a:r>
            <a:r>
              <a:rPr lang="ru-RU" sz="25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Размещение баннерной рекламы на сайте </a:t>
            </a:r>
            <a:br>
              <a:rPr lang="ru-RU" sz="2500" dirty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r>
              <a:rPr lang="ru-RU" sz="25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   ТРЦ «СЕВЕР» </a:t>
            </a:r>
            <a:r>
              <a:rPr lang="en-US" sz="2500" u="sng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www.sever-buzuluk.ru</a:t>
            </a:r>
            <a:endParaRPr lang="ru-RU" sz="25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4" name="Рисунок 3" descr="логотип  ТРЦ - СЕВЕР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8148" y="142852"/>
            <a:ext cx="1285852" cy="65688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28596" y="928670"/>
            <a:ext cx="642940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Маленький баннер слева:</a:t>
            </a:r>
          </a:p>
          <a:p>
            <a:r>
              <a:rPr lang="ru-RU" dirty="0"/>
              <a:t>- размер 280х175 пикселей</a:t>
            </a:r>
          </a:p>
          <a:p>
            <a:r>
              <a:rPr lang="ru-RU" dirty="0"/>
              <a:t>- разрешение: от 72 до 150 точек на дюйм</a:t>
            </a:r>
          </a:p>
          <a:p>
            <a:r>
              <a:rPr lang="ru-RU" dirty="0"/>
              <a:t>- ориентация горизонтальная</a:t>
            </a:r>
          </a:p>
          <a:p>
            <a:pPr>
              <a:buFontTx/>
              <a:buChar char="-"/>
            </a:pPr>
            <a:r>
              <a:rPr lang="ru-RU" dirty="0"/>
              <a:t>цветовая палитра RGB</a:t>
            </a:r>
          </a:p>
          <a:p>
            <a:r>
              <a:rPr lang="ru-RU" dirty="0"/>
              <a:t>Стоимость в месяц: 500руб.</a:t>
            </a:r>
          </a:p>
          <a:p>
            <a:r>
              <a:rPr lang="ru-RU" b="1" dirty="0">
                <a:solidFill>
                  <a:srgbClr val="FF0000"/>
                </a:solidFill>
              </a:rPr>
              <a:t>АКЦИЯ!!! При размещении от 3 месяцев + 1 месяц в ПОДАРОК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</p:txBody>
      </p:sp>
      <p:pic>
        <p:nvPicPr>
          <p:cNvPr id="2050" name="Picture 2" descr="C:\Desktop\лев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9" y="3000372"/>
            <a:ext cx="7536088" cy="35718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186634" cy="928670"/>
          </a:xfrm>
        </p:spPr>
        <p:txBody>
          <a:bodyPr>
            <a:normAutofit/>
          </a:bodyPr>
          <a:lstStyle/>
          <a:p>
            <a:pPr algn="l"/>
            <a:r>
              <a:rPr lang="ru-RU" sz="25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9</a:t>
            </a:r>
            <a:r>
              <a:rPr lang="ru-RU" sz="25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. </a:t>
            </a:r>
            <a:r>
              <a:rPr lang="ru-RU" sz="25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Размещение баннерной рекламы на сайте </a:t>
            </a:r>
            <a:br>
              <a:rPr lang="ru-RU" sz="2500" dirty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r>
              <a:rPr lang="ru-RU" sz="25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   ТРЦ «СЕВЕР» </a:t>
            </a:r>
            <a:r>
              <a:rPr lang="en-US" sz="2500" u="sng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www.sever-buzuluk.ru</a:t>
            </a:r>
            <a:endParaRPr lang="ru-RU" sz="25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4" name="Рисунок 3" descr="логотип  ТРЦ - СЕВЕР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8148" y="142852"/>
            <a:ext cx="1285852" cy="65688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28596" y="928670"/>
            <a:ext cx="721523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Баннер в шапке сайта, отражается при любом переходе и на всех страницах сайта:</a:t>
            </a:r>
          </a:p>
          <a:p>
            <a:r>
              <a:rPr lang="ru-RU" dirty="0"/>
              <a:t>- размер 914х183 пикселей</a:t>
            </a:r>
          </a:p>
          <a:p>
            <a:r>
              <a:rPr lang="ru-RU" dirty="0"/>
              <a:t>- разрешение: от 72 до 150 точек на дюйм</a:t>
            </a:r>
          </a:p>
          <a:p>
            <a:r>
              <a:rPr lang="ru-RU" dirty="0"/>
              <a:t>- ориентация горизонтальная</a:t>
            </a:r>
          </a:p>
          <a:p>
            <a:r>
              <a:rPr lang="ru-RU" dirty="0"/>
              <a:t>- цветовая палитра RGB</a:t>
            </a:r>
          </a:p>
          <a:p>
            <a:pPr>
              <a:buFontTx/>
              <a:buChar char="-"/>
            </a:pPr>
            <a:r>
              <a:rPr lang="ru-RU" dirty="0"/>
              <a:t>отступ текста слева и справа - как на изображении (по диагонали)</a:t>
            </a:r>
          </a:p>
          <a:p>
            <a:r>
              <a:rPr lang="ru-RU" dirty="0"/>
              <a:t>Стоимость в месяц: 1000руб.</a:t>
            </a:r>
          </a:p>
          <a:p>
            <a:r>
              <a:rPr lang="ru-RU" b="1" dirty="0">
                <a:solidFill>
                  <a:srgbClr val="FF0000"/>
                </a:solidFill>
              </a:rPr>
              <a:t>АКЦИЯ!!! При размещении от 3 месяцев + 1 месяц в ПОДАРОК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3074" name="Picture 2" descr="C:\Desktop\верх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3429000"/>
            <a:ext cx="6819520" cy="30719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186634" cy="928670"/>
          </a:xfrm>
        </p:spPr>
        <p:txBody>
          <a:bodyPr>
            <a:normAutofit/>
          </a:bodyPr>
          <a:lstStyle/>
          <a:p>
            <a:pPr algn="l"/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10. Статистика сайта </a:t>
            </a:r>
            <a:r>
              <a:rPr lang="en-US" sz="2800" u="sng" dirty="0">
                <a:solidFill>
                  <a:schemeClr val="accent1">
                    <a:lumMod val="75000"/>
                  </a:schemeClr>
                </a:solidFill>
              </a:rPr>
              <a:t>www.sever-buzuluk.ru</a:t>
            </a:r>
            <a:endParaRPr lang="ru-RU" sz="28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4" name="Рисунок 3" descr="логотип  ТРЦ - СЕВЕР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8148" y="142852"/>
            <a:ext cx="1285852" cy="6568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2910" y="1071546"/>
            <a:ext cx="821537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По данным статистики сайта ТРЦ«СЕВЕР» </a:t>
            </a:r>
            <a:r>
              <a:rPr lang="en-US" u="sng" dirty="0">
                <a:solidFill>
                  <a:schemeClr val="accent1">
                    <a:lumMod val="75000"/>
                  </a:schemeClr>
                </a:solidFill>
                <a:hlinkClick r:id="rId3"/>
              </a:rPr>
              <a:t>www.sever-buzuluk.ru</a:t>
            </a:r>
            <a:r>
              <a:rPr lang="en-US" u="sng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/>
              <a:t>за квартал:</a:t>
            </a:r>
          </a:p>
          <a:p>
            <a:r>
              <a:rPr lang="ru-RU" b="1" dirty="0"/>
              <a:t>Визитов – 64 892</a:t>
            </a:r>
          </a:p>
          <a:p>
            <a:r>
              <a:rPr lang="ru-RU" b="1" dirty="0"/>
              <a:t>Просмотров – 221 270</a:t>
            </a:r>
          </a:p>
          <a:p>
            <a:r>
              <a:rPr lang="ru-RU" b="1" dirty="0"/>
              <a:t>Новые посетители – 90,2%</a:t>
            </a:r>
            <a:endParaRPr lang="ru-RU" dirty="0"/>
          </a:p>
          <a:p>
            <a:pPr>
              <a:buFont typeface="Wingdings" pitchFamily="2" charset="2"/>
              <a:buChar char="Ø"/>
            </a:pPr>
            <a:r>
              <a:rPr lang="ru-RU" dirty="0"/>
              <a:t>Средняя численность посещаемости в день – 728 человека</a:t>
            </a:r>
          </a:p>
        </p:txBody>
      </p:sp>
      <p:pic>
        <p:nvPicPr>
          <p:cNvPr id="4098" name="Picture 2" descr="C:\Desktop\вевпырх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2714620"/>
            <a:ext cx="8286808" cy="35712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043890" cy="5500726"/>
          </a:xfrm>
        </p:spPr>
        <p:txBody>
          <a:bodyPr>
            <a:normAutofit fontScale="90000"/>
          </a:bodyPr>
          <a:lstStyle/>
          <a:p>
            <a:pPr algn="l"/>
            <a:r>
              <a:rPr lang="ru-RU" sz="4000" b="1" u="sng" dirty="0">
                <a:solidFill>
                  <a:srgbClr val="7030A0"/>
                </a:solidFill>
              </a:rPr>
              <a:t/>
            </a:r>
            <a:br>
              <a:rPr lang="ru-RU" sz="4000" b="1" u="sng" dirty="0">
                <a:solidFill>
                  <a:srgbClr val="7030A0"/>
                </a:solidFill>
              </a:rPr>
            </a:br>
            <a:r>
              <a:rPr lang="ru-RU" sz="4000" b="1" u="sng" dirty="0">
                <a:solidFill>
                  <a:srgbClr val="7030A0"/>
                </a:solidFill>
              </a:rPr>
              <a:t/>
            </a:r>
            <a:br>
              <a:rPr lang="ru-RU" sz="4000" b="1" u="sng" dirty="0">
                <a:solidFill>
                  <a:srgbClr val="7030A0"/>
                </a:solidFill>
              </a:rPr>
            </a:br>
            <a:r>
              <a:rPr lang="ru-RU" sz="4000" b="1" u="sng" dirty="0">
                <a:solidFill>
                  <a:srgbClr val="7030A0"/>
                </a:solidFill>
              </a:rPr>
              <a:t>Пусть все увидят и услышат о Вас!    </a:t>
            </a:r>
            <a:r>
              <a:rPr lang="en-US" sz="4000" b="1" u="sng" dirty="0">
                <a:solidFill>
                  <a:srgbClr val="7030A0"/>
                </a:solidFill>
              </a:rPr>
              <a:t> </a:t>
            </a:r>
            <a:r>
              <a:rPr lang="ru-RU" sz="4000" b="1" u="sng" dirty="0">
                <a:solidFill>
                  <a:srgbClr val="7030A0"/>
                </a:solidFill>
              </a:rPr>
              <a:t/>
            </a:r>
            <a:br>
              <a:rPr lang="ru-RU" sz="4000" b="1" u="sng" dirty="0">
                <a:solidFill>
                  <a:srgbClr val="7030A0"/>
                </a:solidFill>
              </a:rPr>
            </a:b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40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</a:rPr>
              <a:t>По всем вопросам обращаться в департамент развития ТРЦ «СЕВЕР»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:</a:t>
            </a: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40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40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4000" b="1" dirty="0"/>
              <a:t>Менеджер по рекламе</a:t>
            </a:r>
            <a:r>
              <a:rPr lang="en-US" sz="4000" b="1" dirty="0"/>
              <a:t/>
            </a:r>
            <a:br>
              <a:rPr lang="en-US" sz="4000" b="1" dirty="0"/>
            </a:br>
            <a:r>
              <a:rPr lang="ru-RU" sz="4000" b="1" dirty="0"/>
              <a:t>Евгения Каклюшина </a:t>
            </a:r>
            <a:br>
              <a:rPr lang="ru-RU" sz="4000" b="1" dirty="0"/>
            </a:br>
            <a:r>
              <a:rPr lang="ru-RU" sz="4000" b="1" dirty="0"/>
              <a:t>тел. 8 932 545 </a:t>
            </a:r>
            <a:r>
              <a:rPr lang="ru-RU" sz="4000" b="1"/>
              <a:t>02 </a:t>
            </a:r>
            <a:r>
              <a:rPr lang="ru-RU" sz="4000" b="1" smtClean="0"/>
              <a:t>01</a:t>
            </a:r>
            <a:br>
              <a:rPr lang="ru-RU" sz="4000" b="1" smtClean="0"/>
            </a:br>
            <a:r>
              <a:rPr lang="ru-RU" sz="4000" b="1" smtClean="0"/>
              <a:t>8 (35342) 3-90-79</a:t>
            </a:r>
            <a:r>
              <a:rPr lang="ru-RU" sz="4000" b="1" dirty="0"/>
              <a:t/>
            </a:r>
            <a:br>
              <a:rPr lang="ru-RU" sz="4000" b="1" dirty="0"/>
            </a:br>
            <a:r>
              <a:rPr lang="en-US" sz="4000" b="1" u="sng" dirty="0">
                <a:solidFill>
                  <a:srgbClr val="00B0F0"/>
                </a:solidFill>
              </a:rPr>
              <a:t>e-mail: arenda.sever@mail.ru</a:t>
            </a:r>
            <a:r>
              <a:rPr lang="ru-RU" sz="4000" b="1" dirty="0"/>
              <a:t/>
            </a:r>
            <a:br>
              <a:rPr lang="ru-RU" sz="4000" b="1" dirty="0"/>
            </a:b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4000" b="1" dirty="0">
                <a:solidFill>
                  <a:schemeClr val="accent1">
                    <a:lumMod val="50000"/>
                  </a:schemeClr>
                </a:solidFill>
              </a:rPr>
            </a:br>
            <a:endParaRPr lang="ru-RU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Рисунок 3" descr="логотип  ТРЦ - СЕВЕР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8148" y="142852"/>
            <a:ext cx="1285852" cy="65688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3071810"/>
            <a:ext cx="7186634" cy="1143000"/>
          </a:xfrm>
        </p:spPr>
        <p:txBody>
          <a:bodyPr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Спасибо за внимание !</a:t>
            </a:r>
          </a:p>
        </p:txBody>
      </p:sp>
      <p:pic>
        <p:nvPicPr>
          <p:cNvPr id="4" name="Рисунок 3" descr="логотип  ТРЦ - СЕВЕР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43174" y="1071546"/>
            <a:ext cx="3076491" cy="157163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186634" cy="928670"/>
          </a:xfrm>
        </p:spPr>
        <p:txBody>
          <a:bodyPr/>
          <a:lstStyle/>
          <a:p>
            <a:pPr algn="l"/>
            <a:r>
              <a:rPr lang="ru-RU" sz="40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Содержание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28670"/>
            <a:ext cx="8929718" cy="421484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dirty="0"/>
              <a:t>      1. Аудио-реклама на территории ТРЦ "Север»</a:t>
            </a:r>
            <a:br>
              <a:rPr lang="ru-RU" sz="2000" dirty="0"/>
            </a:br>
            <a:r>
              <a:rPr lang="ru-RU" sz="2000" dirty="0"/>
              <a:t>2. Проведение </a:t>
            </a:r>
            <a:r>
              <a:rPr lang="ru-RU" sz="2000" dirty="0" err="1"/>
              <a:t>промо-акций</a:t>
            </a:r>
            <a:r>
              <a:rPr lang="ru-RU" sz="2000" dirty="0"/>
              <a:t> на территории ТРЦ "Север» </a:t>
            </a:r>
            <a:br>
              <a:rPr lang="ru-RU" sz="2000" dirty="0"/>
            </a:br>
            <a:r>
              <a:rPr lang="ru-RU" sz="2000" dirty="0"/>
              <a:t>3. Размещение на </a:t>
            </a:r>
            <a:r>
              <a:rPr lang="ru-RU" sz="2000" dirty="0" err="1"/>
              <a:t>крышной</a:t>
            </a:r>
            <a:r>
              <a:rPr lang="ru-RU" sz="2000" dirty="0"/>
              <a:t> установке</a:t>
            </a:r>
            <a:br>
              <a:rPr lang="ru-RU" sz="2000" dirty="0"/>
            </a:br>
            <a:r>
              <a:rPr lang="ru-RU" sz="2000" dirty="0"/>
              <a:t>4. Размещение в рамках у </a:t>
            </a:r>
            <a:r>
              <a:rPr lang="ru-RU" sz="2000" dirty="0" err="1"/>
              <a:t>Мвидео</a:t>
            </a:r>
            <a:r>
              <a:rPr lang="ru-RU" sz="2000" dirty="0"/>
              <a:t>, входах в ТРЦ</a:t>
            </a:r>
            <a:br>
              <a:rPr lang="ru-RU" sz="2000" dirty="0"/>
            </a:br>
            <a:r>
              <a:rPr lang="ru-RU" sz="2000" dirty="0"/>
              <a:t>5. Размещение на световых панелях</a:t>
            </a:r>
          </a:p>
          <a:p>
            <a:pPr>
              <a:buNone/>
            </a:pPr>
            <a:r>
              <a:rPr lang="ru-RU" sz="2000" dirty="0"/>
              <a:t>      </a:t>
            </a:r>
            <a:r>
              <a:rPr lang="ru-RU" sz="2000" dirty="0" smtClean="0"/>
              <a:t>6. </a:t>
            </a:r>
            <a:r>
              <a:rPr lang="ru-RU" sz="2000" dirty="0"/>
              <a:t>Размещение в новостной ленте сайта «АФИША СОБЫТИЙ»</a:t>
            </a:r>
            <a:r>
              <a:rPr lang="en-US" sz="2000" dirty="0"/>
              <a:t> </a:t>
            </a:r>
            <a:r>
              <a:rPr lang="ru-RU" sz="2000" dirty="0"/>
              <a:t> и на   	официальной странице ТРЦ «Север» группы сайта </a:t>
            </a:r>
            <a:r>
              <a:rPr lang="ru-RU" sz="2000" dirty="0" err="1"/>
              <a:t>ВКонтакте</a:t>
            </a:r>
            <a:endParaRPr lang="en-US" sz="2000" dirty="0"/>
          </a:p>
          <a:p>
            <a:pPr>
              <a:buNone/>
            </a:pPr>
            <a:r>
              <a:rPr lang="ru-RU" sz="2000" dirty="0"/>
              <a:t>      7</a:t>
            </a:r>
            <a:r>
              <a:rPr lang="ru-RU" sz="2000" dirty="0" smtClean="0"/>
              <a:t>. </a:t>
            </a:r>
            <a:r>
              <a:rPr lang="ru-RU" sz="2000" dirty="0"/>
              <a:t>Размещение баннерной рекламы на сайте ТРЦ «СЕВЕР»</a:t>
            </a:r>
          </a:p>
          <a:p>
            <a:pPr>
              <a:buNone/>
            </a:pPr>
            <a:r>
              <a:rPr lang="ru-RU" sz="2000" dirty="0"/>
              <a:t>      </a:t>
            </a:r>
            <a:r>
              <a:rPr lang="ru-RU" sz="2000" dirty="0" smtClean="0"/>
              <a:t>8. </a:t>
            </a:r>
            <a:r>
              <a:rPr lang="ru-RU" sz="2000" dirty="0"/>
              <a:t>Размещение на рекламных носителях в навигации </a:t>
            </a:r>
          </a:p>
          <a:p>
            <a:pPr>
              <a:buNone/>
            </a:pPr>
            <a:r>
              <a:rPr lang="ru-RU" sz="2000" dirty="0"/>
              <a:t>    </a:t>
            </a:r>
          </a:p>
          <a:p>
            <a:pPr>
              <a:buNone/>
            </a:pPr>
            <a:r>
              <a:rPr lang="ru-RU" sz="2000" dirty="0"/>
              <a:t>            </a:t>
            </a:r>
          </a:p>
          <a:p>
            <a:pPr>
              <a:buNone/>
            </a:pPr>
            <a:endParaRPr lang="ru-RU" sz="2000" dirty="0"/>
          </a:p>
        </p:txBody>
      </p:sp>
      <p:pic>
        <p:nvPicPr>
          <p:cNvPr id="4" name="Рисунок 3" descr="логотип  ТРЦ - СЕВЕР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8148" y="142852"/>
            <a:ext cx="1285852" cy="65688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186634" cy="928670"/>
          </a:xfrm>
        </p:spPr>
        <p:txBody>
          <a:bodyPr>
            <a:normAutofit/>
          </a:bodyPr>
          <a:lstStyle/>
          <a:p>
            <a:pPr algn="l"/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1. Аудио-реклама на территории ТРЦ "Север"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Рисунок 3" descr="логотип  ТРЦ - СЕВЕР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8148" y="142852"/>
            <a:ext cx="1285852" cy="656882"/>
          </a:xfrm>
          <a:prstGeom prst="rect">
            <a:avLst/>
          </a:prstGeom>
        </p:spPr>
      </p:pic>
      <p:pic>
        <p:nvPicPr>
          <p:cNvPr id="1026" name="Picture 2" descr="C:\Desktop\320b783b13f6b591849dc82b8df81be8_XL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857232"/>
            <a:ext cx="1631037" cy="16256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286000" y="1000108"/>
            <a:ext cx="657228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ru-RU" dirty="0"/>
              <a:t>Аудио-реклама является очень важным, эффективным рекламным инструментом. Аудио-ролики, транслируемые в местах продаж — это отличный метод воздействия на аудиторию. В Вашем распоряжении прокат аудио-ролика на внутреннем радио (в торговых галереях на 0,1,2,3 этаж) . Пользуйтесь.</a:t>
            </a:r>
          </a:p>
          <a:p>
            <a:pPr fontAlgn="t"/>
            <a:endParaRPr lang="ru-RU" dirty="0"/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57159" y="2928933"/>
          <a:ext cx="8501122" cy="2196723"/>
        </p:xfrm>
        <a:graphic>
          <a:graphicData uri="http://schemas.openxmlformats.org/drawingml/2006/table">
            <a:tbl>
              <a:tblPr/>
              <a:tblGrid>
                <a:gridCol w="123787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3314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5312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2920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33643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201135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14287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31545" algn="l"/>
                        </a:tabLst>
                      </a:pPr>
                      <a:r>
                        <a:rPr lang="ru-RU" sz="1000" b="1" u="sng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Стоимость проката в день 1 ролика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45" marR="61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Ссылаясь на магазин в  ТРЦ «Север»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45" marR="61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 ссылаясь на магазин, при имеющихся других магазинах в городе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45" marR="61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Ссылаясь на все адреса магазинов, кроме конкурентов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45" marR="61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Ссылаясь на конкурентов ТРЦ "Север" и его арендаторов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45" marR="61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При предъявлении медиа-плана на внешних радиостанциях со ссылкой на ТРЦ «Север»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45" marR="61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83981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31545" algn="l"/>
                        </a:tabLs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раз в час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45" marR="61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45р.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45" marR="61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52р.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45" marR="61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80р.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45" marR="61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ЗАПРЕЩЕНО</a:t>
                      </a: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45" marR="61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28р.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45" marR="61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83981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31545" algn="l"/>
                        </a:tabLs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 раза в час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45" marR="61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90р.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45" marR="61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104р.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45" marR="61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160р.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45" marR="61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56р.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45" marR="61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28596" y="5643578"/>
            <a:ext cx="5136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/>
              <a:t>Хронометраж </a:t>
            </a:r>
            <a:r>
              <a:rPr lang="ru-RU" dirty="0"/>
              <a:t>ролика до 30 секунд. Формат - </a:t>
            </a:r>
            <a:r>
              <a:rPr lang="en-US" dirty="0"/>
              <a:t>mp3</a:t>
            </a:r>
            <a:r>
              <a:rPr lang="ru-RU" dirty="0"/>
              <a:t>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186634" cy="857232"/>
          </a:xfrm>
        </p:spPr>
        <p:txBody>
          <a:bodyPr>
            <a:noAutofit/>
          </a:bodyPr>
          <a:lstStyle/>
          <a:p>
            <a:pPr algn="l"/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2. Проведение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</a:rPr>
              <a:t>промо-акций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 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Рисунок 3" descr="логотип  ТРЦ - СЕВЕР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8148" y="142852"/>
            <a:ext cx="1285852" cy="656882"/>
          </a:xfrm>
          <a:prstGeom prst="rect">
            <a:avLst/>
          </a:prstGeom>
        </p:spPr>
      </p:pic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4214810" y="923329"/>
            <a:ext cx="457203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Предоставляем площадки</a:t>
            </a:r>
            <a:r>
              <a:rPr kumimoji="0" lang="ru-RU" sz="200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на</a:t>
            </a:r>
            <a:r>
              <a:rPr kumimoji="0" lang="ru-RU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территории ТРЦ «Север» </a:t>
            </a:r>
            <a:r>
              <a:rPr kumimoji="0" lang="ru-RU" sz="20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для </a:t>
            </a:r>
            <a:r>
              <a:rPr kumimoji="0" lang="ru-RU" sz="200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проведения </a:t>
            </a:r>
            <a:r>
              <a:rPr kumimoji="0" lang="ru-RU" sz="20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промо-акций</a:t>
            </a:r>
            <a:r>
              <a:rPr kumimoji="0" lang="ru-RU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. </a:t>
            </a: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4214810" y="2571744"/>
            <a:ext cx="35719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Расчет стоимости: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7814690"/>
              </p:ext>
            </p:extLst>
          </p:nvPr>
        </p:nvGraphicFramePr>
        <p:xfrm>
          <a:off x="214282" y="3143249"/>
          <a:ext cx="8643997" cy="1357322"/>
        </p:xfrm>
        <a:graphic>
          <a:graphicData uri="http://schemas.openxmlformats.org/drawingml/2006/table">
            <a:tbl>
              <a:tblPr/>
              <a:tblGrid>
                <a:gridCol w="141118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5101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4937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63252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09990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7756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u="sng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Стоимость в день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672" marR="626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Ссылаясь на магазин в  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ТРЦ «Север» + логотип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672" marR="626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 ссылаясь на магазин, при имеющихся других магазинах в городе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672" marR="626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Ссылаясь на все адреса магазинов, кроме конкурентов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672" marR="626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Ссылаясь на конкурентов ТРЦ «Север» 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 его арендаторов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672" marR="626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93903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Будний день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672" marR="626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БЕСПЛАТНО</a:t>
                      </a: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 согласованию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672" marR="626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500р.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672" marR="626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750р.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672" marR="626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ЗАПРЕЩЕНО</a:t>
                      </a: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672" marR="626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93903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Выходной день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672" marR="626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750р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672" marR="626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1000р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672" marR="626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93903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Праздничный*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672" marR="626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1000р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672" marR="626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1250р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672" marR="626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214282" y="4572008"/>
            <a:ext cx="8643998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173038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6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Стандартная промо-акция: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максимум два вежливых промоутера (от Арендатора) 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в фирменной одежде раздают рекламный материал на территории ТРЦ «Север» (торговые галереи, парковка).</a:t>
            </a:r>
          </a:p>
          <a:p>
            <a:pPr indent="173038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u="sng" dirty="0"/>
              <a:t> Для арендаторов, рекламирующих свои магазины, находящиеся  в  ТРЦ «Север»,</a:t>
            </a:r>
            <a:r>
              <a:rPr lang="ru-RU" sz="1600" dirty="0"/>
              <a:t> территория под проведение </a:t>
            </a:r>
            <a:r>
              <a:rPr lang="ru-RU" sz="1600" dirty="0" smtClean="0"/>
              <a:t>промо - акций </a:t>
            </a:r>
            <a:r>
              <a:rPr lang="ru-RU" sz="1600" dirty="0"/>
              <a:t>предоставляется бесплатно по письменному заявлению с </a:t>
            </a:r>
            <a:r>
              <a:rPr lang="ru-RU" sz="1600" b="1" i="1" dirty="0"/>
              <a:t>приложением раздаточного материала</a:t>
            </a:r>
            <a:r>
              <a:rPr lang="ru-RU" sz="1600" dirty="0"/>
              <a:t> только в случае использования на нем </a:t>
            </a:r>
            <a:r>
              <a:rPr lang="ru-RU" sz="1600" u="sng" dirty="0"/>
              <a:t>логотипа </a:t>
            </a:r>
            <a:r>
              <a:rPr lang="ru-RU" sz="1600" dirty="0"/>
              <a:t>ТРЦ «Север». </a:t>
            </a:r>
          </a:p>
          <a:p>
            <a:pPr indent="173038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/>
              <a:t>Стоимость проведения </a:t>
            </a:r>
            <a:r>
              <a:rPr lang="ru-RU" sz="1600" u="sng" dirty="0"/>
              <a:t>нестандартных </a:t>
            </a:r>
            <a:r>
              <a:rPr lang="ru-RU" sz="1600" u="sng" dirty="0" err="1"/>
              <a:t>промо-акций</a:t>
            </a:r>
            <a:r>
              <a:rPr lang="ru-RU" sz="1600" dirty="0"/>
              <a:t> рассчитывается индивидуально</a:t>
            </a:r>
          </a:p>
          <a:p>
            <a:pPr marL="0" marR="0" lvl="0" indent="17303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1026" name="Picture 2" descr="C:\Desktop\8612_1_0_97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714356"/>
            <a:ext cx="3429024" cy="22837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398992"/>
            <a:ext cx="8143932" cy="714380"/>
          </a:xfrm>
        </p:spPr>
        <p:txBody>
          <a:bodyPr>
            <a:noAutofit/>
          </a:bodyPr>
          <a:lstStyle/>
          <a:p>
            <a:pPr algn="l"/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3. Размещение на крышной установке фасадной части здания ТРЦ «СЕВЕР» с улиц Чапаева и Ленина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Рисунок 3" descr="логотип  ТРЦ - СЕВЕР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8148" y="142852"/>
            <a:ext cx="1285852" cy="65688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85720" y="6237312"/>
            <a:ext cx="8643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Одна световая поверхность размером 6х2м стоимость 6000 руб. в месяц</a:t>
            </a:r>
          </a:p>
        </p:txBody>
      </p:sp>
      <p:pic>
        <p:nvPicPr>
          <p:cNvPr id="1026" name="Picture 2" descr="C:\Users\Пользователь\Desktop\крыша Чапаев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420888"/>
            <a:ext cx="3528392" cy="197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Пользователь\Desktop\крыша Ленина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148" y="2420852"/>
            <a:ext cx="3923928" cy="1970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42852"/>
            <a:ext cx="7215238" cy="71438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4. Размещение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в рамках у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</a:rPr>
              <a:t>Мвидео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, входах в ТРЦ с улиц Чапаева, Ленина</a:t>
            </a:r>
          </a:p>
        </p:txBody>
      </p:sp>
      <p:pic>
        <p:nvPicPr>
          <p:cNvPr id="4" name="Рисунок 3" descr="логотип  ТРЦ - СЕВЕР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8148" y="142852"/>
            <a:ext cx="1285852" cy="65688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286248" y="928670"/>
            <a:ext cx="464347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Рамка для размещения рекламы 1140х1740 мм, без подсветки  (размер видимого поля 1125*1725)</a:t>
            </a:r>
          </a:p>
          <a:p>
            <a:r>
              <a:rPr lang="ru-RU" b="1" u="sng" dirty="0"/>
              <a:t>Стоимость 2000 руб. в месяц в случае уже действующей панели, на любой срок</a:t>
            </a:r>
            <a:r>
              <a:rPr lang="ru-RU" b="1" u="sng" dirty="0" smtClean="0"/>
              <a:t>. С шестого месяца 1500 рублей. </a:t>
            </a:r>
            <a:r>
              <a:rPr lang="ru-RU" b="1" u="sng" dirty="0"/>
              <a:t>В случае приобретения панели для Вас минимальный срок аренды 6 месяцев</a:t>
            </a:r>
            <a:r>
              <a:rPr lang="ru-RU" b="1" u="sng" dirty="0" smtClean="0"/>
              <a:t>. </a:t>
            </a:r>
          </a:p>
          <a:p>
            <a:endParaRPr lang="ru-RU" b="1" u="sng" dirty="0"/>
          </a:p>
        </p:txBody>
      </p:sp>
      <p:pic>
        <p:nvPicPr>
          <p:cNvPr id="8" name="Picture 5" descr="C:\Users\Пользователь\Desktop\панно Чапаев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52736"/>
            <a:ext cx="3600400" cy="27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Пользователь\Desktop\у тур ярмарки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188973"/>
            <a:ext cx="2643758" cy="3525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Пользователь\Desktop\IMG_114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05064"/>
            <a:ext cx="3611893" cy="270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7643866" cy="642918"/>
          </a:xfrm>
        </p:spPr>
        <p:txBody>
          <a:bodyPr>
            <a:noAutofit/>
          </a:bodyPr>
          <a:lstStyle/>
          <a:p>
            <a:pPr algn="l"/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5. Размещение на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панелях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 1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,25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x1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,8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м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06" y="3861048"/>
            <a:ext cx="8715436" cy="2880320"/>
          </a:xfrm>
        </p:spPr>
        <p:txBody>
          <a:bodyPr>
            <a:normAutofit fontScale="92500" lnSpcReduction="10000"/>
          </a:bodyPr>
          <a:lstStyle/>
          <a:p>
            <a:pPr lvl="1" algn="ctr">
              <a:buNone/>
            </a:pPr>
            <a:r>
              <a:rPr lang="ru-RU" sz="2100" dirty="0"/>
              <a:t>Современные </a:t>
            </a:r>
            <a:r>
              <a:rPr lang="ru-RU" sz="2100" dirty="0" smtClean="0"/>
              <a:t>панели </a:t>
            </a:r>
            <a:r>
              <a:rPr lang="ru-RU" sz="2100" dirty="0"/>
              <a:t>привлекают внимание покупателей своим </a:t>
            </a:r>
            <a:r>
              <a:rPr lang="ru-RU" sz="2100" dirty="0" smtClean="0"/>
              <a:t> необычным </a:t>
            </a:r>
            <a:r>
              <a:rPr lang="ru-RU" sz="2100" dirty="0" smtClean="0"/>
              <a:t>дизайном. </a:t>
            </a:r>
            <a:r>
              <a:rPr lang="ru-RU" sz="2100" dirty="0"/>
              <a:t>При помощи такой </a:t>
            </a:r>
            <a:r>
              <a:rPr lang="ru-RU" sz="2100" dirty="0" smtClean="0"/>
              <a:t>рекламной конструкции </a:t>
            </a:r>
            <a:r>
              <a:rPr lang="ru-RU" sz="2100" dirty="0"/>
              <a:t>покупатель без проблем сможет найти в большом </a:t>
            </a:r>
            <a:r>
              <a:rPr lang="ru-RU" sz="2100" dirty="0" smtClean="0"/>
              <a:t>помещении месторасположение </a:t>
            </a:r>
            <a:r>
              <a:rPr lang="ru-RU" sz="2100" dirty="0"/>
              <a:t>необходимого ему товара. Реклама на панелях</a:t>
            </a:r>
          </a:p>
          <a:p>
            <a:pPr lvl="1" algn="ctr">
              <a:buNone/>
            </a:pPr>
            <a:r>
              <a:rPr lang="ru-RU" sz="2100" dirty="0"/>
              <a:t>в</a:t>
            </a:r>
            <a:r>
              <a:rPr lang="ru-RU" sz="2100" dirty="0" smtClean="0"/>
              <a:t>оздействует </a:t>
            </a:r>
            <a:r>
              <a:rPr lang="ru-RU" sz="2100" dirty="0"/>
              <a:t>на покупателя ненавязчиво, </a:t>
            </a:r>
            <a:r>
              <a:rPr lang="ru-RU" sz="2100" dirty="0" smtClean="0"/>
              <a:t>спокойно </a:t>
            </a:r>
            <a:r>
              <a:rPr lang="ru-RU" sz="2100" dirty="0"/>
              <a:t>и если не сегодня, то</a:t>
            </a:r>
          </a:p>
          <a:p>
            <a:pPr lvl="1" algn="ctr">
              <a:buNone/>
            </a:pPr>
            <a:r>
              <a:rPr lang="ru-RU" sz="2100" dirty="0"/>
              <a:t>завтра выбор обязательно будет в пользу рекламируемого продукта.</a:t>
            </a:r>
          </a:p>
          <a:p>
            <a:pPr lvl="1" algn="ctr">
              <a:buNone/>
            </a:pPr>
            <a:r>
              <a:rPr lang="ru-RU" sz="2100" dirty="0">
                <a:cs typeface="Arial" pitchFamily="34" charset="0"/>
              </a:rPr>
              <a:t>Размер </a:t>
            </a:r>
            <a:r>
              <a:rPr lang="ru-RU" sz="2100" dirty="0" smtClean="0">
                <a:cs typeface="Arial" pitchFamily="34" charset="0"/>
              </a:rPr>
              <a:t>панели </a:t>
            </a:r>
            <a:r>
              <a:rPr lang="ru-RU" sz="2100" dirty="0">
                <a:cs typeface="Arial" pitchFamily="34" charset="0"/>
              </a:rPr>
              <a:t>– </a:t>
            </a:r>
            <a:r>
              <a:rPr lang="ru-RU" sz="2100" dirty="0" smtClean="0">
                <a:cs typeface="Arial" pitchFamily="34" charset="0"/>
              </a:rPr>
              <a:t>1,25х1,8м.</a:t>
            </a:r>
            <a:endParaRPr lang="ru-RU" sz="2100" dirty="0">
              <a:cs typeface="Arial" pitchFamily="34" charset="0"/>
            </a:endParaRPr>
          </a:p>
          <a:p>
            <a:pPr lvl="1" algn="ctr">
              <a:buNone/>
            </a:pPr>
            <a:r>
              <a:rPr lang="ru-RU" sz="1600" b="1" dirty="0" smtClean="0">
                <a:solidFill>
                  <a:srgbClr val="FF0000"/>
                </a:solidFill>
                <a:cs typeface="Arial" pitchFamily="34" charset="0"/>
              </a:rPr>
              <a:t>ВНИМАНИЕ </a:t>
            </a:r>
            <a:r>
              <a:rPr lang="ru-RU" sz="1600" b="1" dirty="0">
                <a:solidFill>
                  <a:srgbClr val="FF0000"/>
                </a:solidFill>
                <a:cs typeface="Arial" pitchFamily="34" charset="0"/>
              </a:rPr>
              <a:t>АКЦИЯ!!!! </a:t>
            </a:r>
          </a:p>
          <a:p>
            <a:pPr lvl="1" algn="ctr">
              <a:buNone/>
            </a:pPr>
            <a:r>
              <a:rPr lang="ru-RU" sz="1600" b="1" dirty="0">
                <a:solidFill>
                  <a:srgbClr val="FF0000"/>
                </a:solidFill>
                <a:cs typeface="Arial" pitchFamily="34" charset="0"/>
              </a:rPr>
              <a:t>При заключении договора на 3 </a:t>
            </a:r>
            <a:r>
              <a:rPr lang="ru-RU" sz="1600" b="1" dirty="0" smtClean="0">
                <a:solidFill>
                  <a:srgbClr val="FF0000"/>
                </a:solidFill>
                <a:cs typeface="Arial" pitchFamily="34" charset="0"/>
              </a:rPr>
              <a:t>месяца и более  </a:t>
            </a:r>
            <a:r>
              <a:rPr lang="ru-RU" sz="1600" b="1" dirty="0">
                <a:solidFill>
                  <a:srgbClr val="FF0000"/>
                </a:solidFill>
                <a:cs typeface="Arial" pitchFamily="34" charset="0"/>
              </a:rPr>
              <a:t>– в подарок </a:t>
            </a:r>
            <a:r>
              <a:rPr lang="ru-RU" sz="1600" b="1" dirty="0" smtClean="0">
                <a:solidFill>
                  <a:srgbClr val="FF0000"/>
                </a:solidFill>
                <a:cs typeface="Arial" pitchFamily="34" charset="0"/>
              </a:rPr>
              <a:t>14 </a:t>
            </a:r>
            <a:r>
              <a:rPr lang="ru-RU" sz="1600" b="1" dirty="0">
                <a:solidFill>
                  <a:srgbClr val="FF0000"/>
                </a:solidFill>
                <a:cs typeface="Arial" pitchFamily="34" charset="0"/>
              </a:rPr>
              <a:t>дней </a:t>
            </a:r>
            <a:r>
              <a:rPr lang="ru-RU" sz="1600" b="1" dirty="0" smtClean="0">
                <a:solidFill>
                  <a:srgbClr val="FF0000"/>
                </a:solidFill>
                <a:cs typeface="Arial" pitchFamily="34" charset="0"/>
              </a:rPr>
              <a:t>бесплатного размещения </a:t>
            </a:r>
            <a:r>
              <a:rPr lang="ru-RU" sz="1600" b="1" dirty="0">
                <a:solidFill>
                  <a:srgbClr val="FF0000"/>
                </a:solidFill>
                <a:cs typeface="Arial" pitchFamily="34" charset="0"/>
              </a:rPr>
              <a:t>вашего аудио-ролика на внутреннем радио ТРЦ СЕВЕР; </a:t>
            </a:r>
            <a:endParaRPr lang="ru-RU" sz="16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логотип  ТРЦ - СЕВЕР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8148" y="142852"/>
            <a:ext cx="1285852" cy="65688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28596" y="571480"/>
            <a:ext cx="8001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На центральном входе, с улицы Комсомольской </a:t>
            </a:r>
            <a:r>
              <a:rPr lang="ru-RU" sz="2000" b="1" dirty="0" smtClean="0"/>
              <a:t>2500 руб</a:t>
            </a:r>
            <a:r>
              <a:rPr lang="ru-RU" sz="2000" b="1" dirty="0"/>
              <a:t>. в месяц</a:t>
            </a:r>
          </a:p>
        </p:txBody>
      </p:sp>
      <p:pic>
        <p:nvPicPr>
          <p:cNvPr id="4098" name="Picture 2" descr="C:\Users\Пользователь\Desktop\панно комсомольская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592" y="1015329"/>
            <a:ext cx="4121064" cy="2765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7186634" cy="928694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6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Размещение в новостной ленте сайта «АФИША СОБЫТИЙ»: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http://www.sever-buzuluk.ru/novosti/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800" dirty="0">
                <a:solidFill>
                  <a:schemeClr val="accent1">
                    <a:lumMod val="75000"/>
                  </a:schemeClr>
                </a:solidFill>
              </a:rPr>
            </a:br>
            <a:endParaRPr lang="ru-RU" sz="28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4" name="Рисунок 3" descr="логотип  ТРЦ - СЕВЕР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8148" y="142852"/>
            <a:ext cx="1285852" cy="65688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5720" y="1142984"/>
            <a:ext cx="871543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Всем арендаторам ТРЦ «СЕВЕР» предоставляется возможность </a:t>
            </a:r>
            <a:r>
              <a:rPr lang="ru-RU" b="1" u="sng" dirty="0">
                <a:solidFill>
                  <a:srgbClr val="FF0000"/>
                </a:solidFill>
              </a:rPr>
              <a:t>БЕСПЛАТНО</a:t>
            </a:r>
            <a:r>
              <a:rPr lang="ru-RU" dirty="0"/>
              <a:t> размещать </a:t>
            </a:r>
          </a:p>
          <a:p>
            <a:r>
              <a:rPr lang="ru-RU" dirty="0"/>
              <a:t>информацию в новостной ленте сайта</a:t>
            </a:r>
            <a:r>
              <a:rPr lang="en-US" dirty="0"/>
              <a:t> </a:t>
            </a:r>
            <a:r>
              <a:rPr lang="en-US" dirty="0">
                <a:hlinkClick r:id="rId3"/>
              </a:rPr>
              <a:t>http://sever-buzuluk.ru/</a:t>
            </a:r>
            <a:r>
              <a:rPr lang="ru-RU" dirty="0"/>
              <a:t> , а также в группе </a:t>
            </a:r>
            <a:r>
              <a:rPr lang="ru-RU" dirty="0" err="1" smtClean="0"/>
              <a:t>ВКонтакте</a:t>
            </a:r>
            <a:r>
              <a:rPr lang="ru-RU" dirty="0"/>
              <a:t>:</a:t>
            </a:r>
            <a:r>
              <a:rPr lang="en-US" dirty="0"/>
              <a:t> </a:t>
            </a:r>
            <a:r>
              <a:rPr lang="en-US" dirty="0">
                <a:hlinkClick r:id="rId4"/>
              </a:rPr>
              <a:t>https://vk.com/public134183729</a:t>
            </a:r>
            <a:r>
              <a:rPr lang="en-US" dirty="0"/>
              <a:t> </a:t>
            </a:r>
          </a:p>
          <a:p>
            <a:r>
              <a:rPr lang="ru-RU" dirty="0"/>
              <a:t>Присылайте ваши события: скидки, акции, информационные поводы на электронную почту: </a:t>
            </a:r>
            <a:r>
              <a:rPr lang="en-US" dirty="0">
                <a:hlinkClick r:id="rId5"/>
              </a:rPr>
              <a:t>askiryakov@sever-buzuluk.ru</a:t>
            </a:r>
            <a:r>
              <a:rPr lang="en-US" dirty="0"/>
              <a:t> </a:t>
            </a:r>
            <a:r>
              <a:rPr lang="ru-RU" dirty="0"/>
              <a:t>или </a:t>
            </a:r>
            <a:r>
              <a:rPr lang="en-US" dirty="0">
                <a:hlinkClick r:id="rId6"/>
              </a:rPr>
              <a:t>arenda@sever-buzuluk.ru</a:t>
            </a:r>
            <a:endParaRPr lang="en-US" dirty="0"/>
          </a:p>
          <a:p>
            <a:r>
              <a:rPr lang="ru-RU" dirty="0"/>
              <a:t>и в течении 2-х рабочих дней вся информация появится в разделах.</a:t>
            </a:r>
          </a:p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186634" cy="928670"/>
          </a:xfrm>
        </p:spPr>
        <p:txBody>
          <a:bodyPr>
            <a:normAutofit/>
          </a:bodyPr>
          <a:lstStyle/>
          <a:p>
            <a:pPr algn="l"/>
            <a:r>
              <a:rPr lang="ru-RU" sz="25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7</a:t>
            </a:r>
            <a:r>
              <a:rPr lang="ru-RU" sz="25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. </a:t>
            </a:r>
            <a:r>
              <a:rPr lang="ru-RU" sz="25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Размещение баннерной рекламы на сайте </a:t>
            </a:r>
            <a:br>
              <a:rPr lang="ru-RU" sz="2500" dirty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r>
              <a:rPr lang="ru-RU" sz="25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   ТРЦ «СЕВЕР» </a:t>
            </a:r>
            <a:r>
              <a:rPr lang="en-US" sz="2500" u="sng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www.sever-buzuluk.ru</a:t>
            </a:r>
            <a:endParaRPr lang="ru-RU" sz="25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4" name="Рисунок 3" descr="логотип  ТРЦ - СЕВЕР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8148" y="142852"/>
            <a:ext cx="1285852" cy="65688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28596" y="928671"/>
            <a:ext cx="650085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Большой баннер в центре страницы:</a:t>
            </a:r>
          </a:p>
          <a:p>
            <a:r>
              <a:rPr lang="ru-RU" dirty="0"/>
              <a:t>- размер 786х455 пикселей</a:t>
            </a:r>
          </a:p>
          <a:p>
            <a:r>
              <a:rPr lang="ru-RU" dirty="0"/>
              <a:t>- разрешение: от 72 до 150 точек на дюйм</a:t>
            </a:r>
          </a:p>
          <a:p>
            <a:r>
              <a:rPr lang="ru-RU" dirty="0"/>
              <a:t>- ориентация горизонтальная</a:t>
            </a:r>
          </a:p>
          <a:p>
            <a:pPr>
              <a:buFontTx/>
              <a:buChar char="-"/>
            </a:pPr>
            <a:r>
              <a:rPr lang="ru-RU" dirty="0"/>
              <a:t>цветовая палитра RGB</a:t>
            </a:r>
          </a:p>
          <a:p>
            <a:r>
              <a:rPr lang="ru-RU" dirty="0"/>
              <a:t>Стоимость в месяц: 1000руб.</a:t>
            </a:r>
          </a:p>
          <a:p>
            <a:r>
              <a:rPr lang="ru-RU" b="1" dirty="0">
                <a:solidFill>
                  <a:srgbClr val="FF0000"/>
                </a:solidFill>
              </a:rPr>
              <a:t>АКЦИЯ!!! При размещении от 3 месяцев + 1 месяц в ПОДАРОК</a:t>
            </a:r>
          </a:p>
          <a:p>
            <a:endParaRPr lang="ru-RU" dirty="0"/>
          </a:p>
          <a:p>
            <a:r>
              <a:rPr lang="ru-RU" dirty="0"/>
              <a:t> </a:t>
            </a:r>
          </a:p>
        </p:txBody>
      </p:sp>
      <p:pic>
        <p:nvPicPr>
          <p:cNvPr id="1026" name="Picture 2" descr="C:\Desktop\бол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9" y="2972924"/>
            <a:ext cx="7715304" cy="35279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10876</TotalTime>
  <Words>789</Words>
  <Application>Microsoft Office PowerPoint</Application>
  <PresentationFormat>Экран (4:3)</PresentationFormat>
  <Paragraphs>115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Рекламные возможности  ТРЦ «Север»  для АРЕНДАТОРОВ</vt:lpstr>
      <vt:lpstr>Содержание</vt:lpstr>
      <vt:lpstr>1. Аудио-реклама на территории ТРЦ "Север"</vt:lpstr>
      <vt:lpstr>2. Проведение промо-акций </vt:lpstr>
      <vt:lpstr>3. Размещение на крышной установке фасадной части здания ТРЦ «СЕВЕР» с улиц Чапаева и Ленина</vt:lpstr>
      <vt:lpstr>Презентация PowerPoint</vt:lpstr>
      <vt:lpstr>5. Размещение на панелях 1,25x1,8 м</vt:lpstr>
      <vt:lpstr>6. Размещение в новостной ленте сайта «АФИША СОБЫТИЙ»: http://www.sever-buzuluk.ru/novosti/ </vt:lpstr>
      <vt:lpstr>7. Размещение баннерной рекламы на сайте      ТРЦ «СЕВЕР» www.sever-buzuluk.ru</vt:lpstr>
      <vt:lpstr>8. Размещение баннерной рекламы на сайте      ТРЦ «СЕВЕР» www.sever-buzuluk.ru</vt:lpstr>
      <vt:lpstr>9. Размещение баннерной рекламы на сайте      ТРЦ «СЕВЕР» www.sever-buzuluk.ru</vt:lpstr>
      <vt:lpstr>10. Статистика сайта www.sever-buzuluk.ru</vt:lpstr>
      <vt:lpstr>  Пусть все увидят и услышат о Вас!       По всем вопросам обращаться в департамент развития ТРЦ «СЕВЕР»:  Менеджер по рекламе Евгения Каклюшина  тел. 8 932 545 02 01 8 (35342) 3-90-79 e-mail: arenda.sever@mail.ru  </vt:lpstr>
      <vt:lpstr>Спасибо за внимание 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Рекламные возможности  ТРЦ «Север»</dc:title>
  <dc:creator>Piar</dc:creator>
  <cp:lastModifiedBy>Пользователь</cp:lastModifiedBy>
  <cp:revision>98</cp:revision>
  <cp:lastPrinted>2017-05-22T09:48:18Z</cp:lastPrinted>
  <dcterms:created xsi:type="dcterms:W3CDTF">2014-02-06T10:27:48Z</dcterms:created>
  <dcterms:modified xsi:type="dcterms:W3CDTF">2017-06-06T10:41:56Z</dcterms:modified>
</cp:coreProperties>
</file>